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Lst>
  <p:notesMasterIdLst>
    <p:notesMasterId r:id="rId18"/>
  </p:notesMasterIdLst>
  <p:sldIdLst>
    <p:sldId id="1421" r:id="rId2"/>
    <p:sldId id="1422" r:id="rId3"/>
    <p:sldId id="955" r:id="rId4"/>
    <p:sldId id="1462" r:id="rId5"/>
    <p:sldId id="1433" r:id="rId6"/>
    <p:sldId id="1463" r:id="rId7"/>
    <p:sldId id="1464" r:id="rId8"/>
    <p:sldId id="1465" r:id="rId9"/>
    <p:sldId id="1467" r:id="rId10"/>
    <p:sldId id="1466" r:id="rId11"/>
    <p:sldId id="1468" r:id="rId12"/>
    <p:sldId id="1461" r:id="rId13"/>
    <p:sldId id="1445" r:id="rId14"/>
    <p:sldId id="1446" r:id="rId15"/>
    <p:sldId id="1447" r:id="rId16"/>
    <p:sldId id="1448" r:id="rId17"/>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5035" autoAdjust="0"/>
  </p:normalViewPr>
  <p:slideViewPr>
    <p:cSldViewPr>
      <p:cViewPr varScale="1">
        <p:scale>
          <a:sx n="149" d="100"/>
          <a:sy n="149" d="100"/>
        </p:scale>
        <p:origin x="252" y="114"/>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230215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734484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12</a:t>
            </a:fld>
            <a:endParaRPr lang="en-GB"/>
          </a:p>
        </p:txBody>
      </p:sp>
    </p:spTree>
    <p:extLst>
      <p:ext uri="{BB962C8B-B14F-4D97-AF65-F5344CB8AC3E}">
        <p14:creationId xmlns:p14="http://schemas.microsoft.com/office/powerpoint/2010/main" val="1143043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13</a:t>
            </a:fld>
            <a:endParaRPr lang="en-GB"/>
          </a:p>
        </p:txBody>
      </p:sp>
    </p:spTree>
    <p:extLst>
      <p:ext uri="{BB962C8B-B14F-4D97-AF65-F5344CB8AC3E}">
        <p14:creationId xmlns:p14="http://schemas.microsoft.com/office/powerpoint/2010/main" val="695459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14</a:t>
            </a:fld>
            <a:endParaRPr lang="en-GB"/>
          </a:p>
        </p:txBody>
      </p:sp>
    </p:spTree>
    <p:extLst>
      <p:ext uri="{BB962C8B-B14F-4D97-AF65-F5344CB8AC3E}">
        <p14:creationId xmlns:p14="http://schemas.microsoft.com/office/powerpoint/2010/main" val="605518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15</a:t>
            </a:fld>
            <a:endParaRPr lang="en-GB"/>
          </a:p>
        </p:txBody>
      </p:sp>
    </p:spTree>
    <p:extLst>
      <p:ext uri="{BB962C8B-B14F-4D97-AF65-F5344CB8AC3E}">
        <p14:creationId xmlns:p14="http://schemas.microsoft.com/office/powerpoint/2010/main" val="78942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16</a:t>
            </a:fld>
            <a:endParaRPr lang="en-GB"/>
          </a:p>
        </p:txBody>
      </p:sp>
    </p:spTree>
    <p:extLst>
      <p:ext uri="{BB962C8B-B14F-4D97-AF65-F5344CB8AC3E}">
        <p14:creationId xmlns:p14="http://schemas.microsoft.com/office/powerpoint/2010/main" val="216978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80660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Hosea’s plea</a:t>
            </a:r>
            <a:r>
              <a:rPr lang="en-US" baseline="0" dirty="0" smtClean="0"/>
              <a:t> is often focused on the statement of the absence of knowledge. But what if the knowledge here in particular refers to the characteristic of knowing how we treat God?</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dirty="0" smtClean="0"/>
              <a:t>Mt 10:32 "Therefore whoever confesses Me before men, him I will also confess before My Father who is in heaven. 33 "But whoever denies Me before men, him I will also deny before My Father who is in heaven.</a:t>
            </a:r>
          </a:p>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307782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6:31 "Therefore do not worry, saying, 'What shall we eat?' or 'What shall we drink?' or 'What shall we wear?' 32 "For after all these things the Gentiles seek. For your heavenly Father knows that you need all these things. 33 "But seek first the kingdom of God and His righteousness, and all these things shall be added to you.</a:t>
            </a:r>
          </a:p>
          <a:p>
            <a:pPr marL="0" indent="0">
              <a:buNone/>
            </a:pPr>
            <a:endParaRPr lang="en-US" b="0" dirty="0" smtClean="0"/>
          </a:p>
          <a:p>
            <a:pPr marL="0" indent="0">
              <a:buNone/>
            </a:pPr>
            <a:r>
              <a:rPr lang="en-US" b="0" dirty="0" smtClean="0"/>
              <a:t>2Co 9:6 ¶ But this I say: He who sows sparingly will also reap sparingly, and he who sows bountifully will also reap bountifully. 7 So let each one give as he purposes in his heart, not grudgingly or of necessity; for God loves a cheerful giver. 8 And God is able to make all grace abound toward you, that you, always having all sufficiency in all things, may have an abundance for every good work.</a:t>
            </a:r>
          </a:p>
          <a:p>
            <a:pPr marL="0" indent="0">
              <a:buNone/>
            </a:pPr>
            <a:endParaRPr lang="en-US" b="0" dirty="0" smtClean="0"/>
          </a:p>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774244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Php</a:t>
            </a:r>
            <a:r>
              <a:rPr lang="en-US" b="0" dirty="0" smtClean="0"/>
              <a:t> 4:6 Be anxious for nothing, but in everything by prayer and supplication, with thanksgiving, let your requests be made known to God; 7 and the peace of God, which surpasses all understanding, will guard your hearts and minds through Christ Jesus.</a:t>
            </a:r>
          </a:p>
          <a:p>
            <a:pPr marL="0" indent="0">
              <a:buNone/>
            </a:pPr>
            <a:endParaRPr lang="en-US" b="0" dirty="0" smtClean="0"/>
          </a:p>
          <a:p>
            <a:pPr marL="0" indent="0">
              <a:buNone/>
            </a:pPr>
            <a:r>
              <a:rPr lang="en-US" b="0" dirty="0" smtClean="0"/>
              <a:t>2Ti 2:15 Be diligent to present yourself approved to God, a worker who does not need to be ashamed, rightly dividing the word of truth.</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24059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Jas 5:13 Is anyone among you suffering? Let him pray. Is anyone cheerful? Let him sing psalms. 14 Is anyone among you sick? Let him call for the elders of the church, and let them pray over him, anointing him with oil in the name of the Lord. 15 And the prayer of faith will save the sick, and the Lord will raise him up. And if he has committed sins, he will be forgiven.</a:t>
            </a:r>
          </a:p>
          <a:p>
            <a:pPr marL="0" indent="0">
              <a:buNone/>
            </a:pPr>
            <a:endParaRPr lang="en-US" b="0" dirty="0" smtClean="0"/>
          </a:p>
          <a:p>
            <a:pPr marL="0" indent="0">
              <a:buNone/>
            </a:pPr>
            <a:r>
              <a:rPr lang="en-US" b="0" dirty="0" smtClean="0"/>
              <a:t> 1Pe 2:5 you also, as living stones, are being built up a spiritual house, a holy priesthood, to offer up spiritual sacrifices acceptable to God through Jesus Christ.</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837790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1Jo 5:1 ¶ Whoever believes that Jesus is the Christ is born of God, and everyone who loves Him who begot also loves him who is begotten of Him. 2 By this we know that we love the children of God, when we love God and keep His commandments. 3 For this is the love of God, that we keep His commandments. And His commandments are not burdensome.</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353489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Jas 5:13 Is anyone among you suffering? Let him pray. Is anyone cheerful? Let him sing psalms. 14 Is anyone among you sick? Let him call for the elders of the church, and let them pray over him, anointing him with oil in the name of the Lord. 15 And the prayer of faith will save the sick, and the Lord will raise him up. And if he has committed sins, he will be forgiven.</a:t>
            </a:r>
          </a:p>
          <a:p>
            <a:pPr marL="0" indent="0">
              <a:buNone/>
            </a:pPr>
            <a:endParaRPr lang="en-US" b="0" dirty="0" smtClean="0"/>
          </a:p>
          <a:p>
            <a:pPr marL="0" indent="0">
              <a:buNone/>
            </a:pPr>
            <a:r>
              <a:rPr lang="en-US" b="0" dirty="0" smtClean="0"/>
              <a:t> 1Pe 2:5 you also, as living stones, are being built up a spiritual house, a holy priesthood, to offer up spiritual sacrifices acceptable to God through Jesus Christ.</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86035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10:00 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Class (Livestream) 	 	5:00  PM</a:t>
            </a:r>
          </a:p>
          <a:p>
            <a:pPr marL="0" indent="0">
              <a:buNone/>
            </a:pPr>
            <a:r>
              <a:rPr lang="en-US" sz="3000" b="1" dirty="0">
                <a:effectLst>
                  <a:glow rad="228600">
                    <a:srgbClr val="03080D"/>
                  </a:glow>
                </a:effectLst>
              </a:rPr>
              <a:t>Wednesday</a:t>
            </a:r>
          </a:p>
          <a:p>
            <a:pPr marL="365751"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78">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5953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Take a moment and ask yourself:</a:t>
            </a: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   What if God gives me in my measure?</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  What measure do I ask of God?</a:t>
            </a: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   What ways can I increase my measure?</a:t>
            </a:r>
            <a:r>
              <a:rPr lang="en-US" sz="3800" b="1" dirty="0">
                <a:ln w="9525">
                  <a:solidFill>
                    <a:schemeClr val="bg1"/>
                  </a:solidFill>
                  <a:prstDash val="solid"/>
                </a:ln>
                <a:effectLst>
                  <a:outerShdw blurRad="12700" dist="38100" dir="2700000" algn="tl" rotWithShape="0">
                    <a:schemeClr val="bg1">
                      <a:lumMod val="50000"/>
                    </a:schemeClr>
                  </a:outerShdw>
                </a:effectLst>
              </a:rPr>
              <a:t>	</a:t>
            </a: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Application </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07394722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252164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The Love of God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t>
            </a:r>
            <a:r>
              <a:rPr lang="en-US" sz="3800" i="1" dirty="0">
                <a:effectLst>
                  <a:glow rad="228600">
                    <a:srgbClr val="000000"/>
                  </a:glow>
                </a:effectLst>
              </a:rPr>
              <a:t>If you love Me, keep My </a:t>
            </a:r>
            <a:r>
              <a:rPr lang="en-US" sz="3800" i="1" dirty="0" smtClean="0">
                <a:effectLst>
                  <a:glow rad="228600">
                    <a:srgbClr val="000000"/>
                  </a:glow>
                </a:effectLst>
              </a:rPr>
              <a:t>commandments” 								</a:t>
            </a:r>
            <a:r>
              <a:rPr lang="en-US" sz="3800" dirty="0" smtClean="0">
                <a:effectLst>
                  <a:glow rad="228600">
                    <a:srgbClr val="000000"/>
                  </a:glow>
                </a:effectLst>
              </a:rPr>
              <a:t>John 14:15</a:t>
            </a:r>
            <a:br>
              <a:rPr lang="en-US" sz="3800" dirty="0" smtClean="0">
                <a:effectLst>
                  <a:glow rad="228600">
                    <a:srgbClr val="000000"/>
                  </a:glow>
                </a:effectLst>
              </a:rPr>
            </a:br>
            <a:endParaRPr lang="en-US" sz="3800" dirty="0" smtClean="0">
              <a:effectLst>
                <a:glow rad="228600">
                  <a:srgbClr val="000000"/>
                </a:glow>
              </a:effectLst>
            </a:endParaRPr>
          </a:p>
          <a:p>
            <a:pPr marL="0" indent="0">
              <a:buNone/>
            </a:pPr>
            <a:endParaRPr lang="en-US" sz="3800" dirty="0" smtClean="0">
              <a:effectLst>
                <a:glow rad="228600">
                  <a:srgbClr val="000000"/>
                </a:glow>
              </a:effectLst>
            </a:endParaRPr>
          </a:p>
          <a:p>
            <a:pPr marL="0" indent="0">
              <a:buNone/>
            </a:pPr>
            <a:r>
              <a:rPr lang="en-US" sz="3800" dirty="0" smtClean="0">
                <a:effectLst>
                  <a:glow rad="228600">
                    <a:srgbClr val="000000"/>
                  </a:glow>
                </a:effectLst>
              </a:rPr>
              <a:t>“</a:t>
            </a:r>
            <a:r>
              <a:rPr lang="en-US" sz="3800" i="1" dirty="0" smtClean="0">
                <a:effectLst>
                  <a:glow rad="228600">
                    <a:srgbClr val="000000"/>
                  </a:glow>
                </a:effectLst>
              </a:rPr>
              <a:t>If </a:t>
            </a:r>
            <a:r>
              <a:rPr lang="en-US" sz="3800" i="1" dirty="0">
                <a:effectLst>
                  <a:glow rad="228600">
                    <a:srgbClr val="000000"/>
                  </a:glow>
                </a:effectLst>
              </a:rPr>
              <a:t>anyone loves Me, he will keep My </a:t>
            </a:r>
            <a:r>
              <a:rPr lang="en-US" sz="3800" i="1" dirty="0" smtClean="0">
                <a:effectLst>
                  <a:glow rad="228600">
                    <a:srgbClr val="000000"/>
                  </a:glow>
                </a:effectLst>
              </a:rPr>
              <a:t>word</a:t>
            </a:r>
            <a:r>
              <a:rPr lang="en-US" sz="3800" dirty="0" smtClean="0">
                <a:effectLst>
                  <a:glow rad="228600">
                    <a:srgbClr val="000000"/>
                  </a:glow>
                </a:effectLst>
              </a:rPr>
              <a:t>” 								John 14:23</a:t>
            </a:r>
            <a:endParaRPr lang="en-US" sz="3800" dirty="0">
              <a:effectLst>
                <a:glow rad="228600">
                  <a:srgbClr val="000000"/>
                </a:glow>
              </a:effectLst>
            </a:endParaRPr>
          </a:p>
        </p:txBody>
      </p:sp>
    </p:spTree>
    <p:extLst>
      <p:ext uri="{BB962C8B-B14F-4D97-AF65-F5344CB8AC3E}">
        <p14:creationId xmlns:p14="http://schemas.microsoft.com/office/powerpoint/2010/main" val="8373474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t>
            </a:r>
            <a:r>
              <a:rPr lang="en-US" sz="3800" i="1" dirty="0">
                <a:effectLst>
                  <a:glow rad="228600">
                    <a:srgbClr val="000000"/>
                  </a:glow>
                </a:effectLst>
              </a:rPr>
              <a:t>Most assuredly, I say to you, he who hears My word and believes in Him who sent Me has everlasting </a:t>
            </a:r>
            <a:r>
              <a:rPr lang="en-US" sz="3800" i="1" dirty="0" smtClean="0">
                <a:effectLst>
                  <a:glow rad="228600">
                    <a:srgbClr val="000000"/>
                  </a:glow>
                </a:effectLst>
              </a:rPr>
              <a:t>life”																 </a:t>
            </a:r>
            <a:r>
              <a:rPr lang="en-US" sz="3800" dirty="0" smtClean="0">
                <a:effectLst>
                  <a:glow rad="228600">
                    <a:srgbClr val="000000"/>
                  </a:glow>
                </a:effectLst>
              </a:rPr>
              <a:t>John </a:t>
            </a:r>
            <a:r>
              <a:rPr lang="en-US" sz="3800" dirty="0">
                <a:effectLst>
                  <a:glow rad="228600">
                    <a:srgbClr val="000000"/>
                  </a:glow>
                </a:effectLst>
              </a:rPr>
              <a:t>5:24</a:t>
            </a:r>
            <a:r>
              <a:rPr lang="en-US" sz="3800" i="1" dirty="0">
                <a:effectLst>
                  <a:glow rad="228600">
                    <a:srgbClr val="000000"/>
                  </a:glow>
                </a:effectLst>
              </a:rPr>
              <a:t> </a:t>
            </a:r>
            <a:endParaRPr lang="en-US" sz="3800" dirty="0">
              <a:effectLst>
                <a:glow rad="228600">
                  <a:srgbClr val="000000"/>
                </a:glow>
              </a:effectLst>
            </a:endParaRPr>
          </a:p>
        </p:txBody>
      </p:sp>
    </p:spTree>
    <p:extLst>
      <p:ext uri="{BB962C8B-B14F-4D97-AF65-F5344CB8AC3E}">
        <p14:creationId xmlns:p14="http://schemas.microsoft.com/office/powerpoint/2010/main" val="11475054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t>
            </a:r>
            <a:r>
              <a:rPr lang="en-US" sz="3800" i="1" dirty="0">
                <a:effectLst>
                  <a:glow rad="228600">
                    <a:srgbClr val="000000"/>
                  </a:glow>
                </a:effectLst>
              </a:rPr>
              <a:t>Therefore whoever confesses Me before men, him I will also confess before My Father who is in heaven</a:t>
            </a:r>
            <a:r>
              <a:rPr lang="en-US" sz="3800" i="1" dirty="0" smtClean="0">
                <a:effectLst>
                  <a:glow rad="228600">
                    <a:srgbClr val="000000"/>
                  </a:glow>
                </a:effectLst>
              </a:rPr>
              <a:t>.”												</a:t>
            </a:r>
            <a:r>
              <a:rPr lang="en-US" sz="3800" dirty="0" smtClean="0">
                <a:effectLst>
                  <a:glow rad="228600">
                    <a:srgbClr val="000000"/>
                  </a:glow>
                </a:effectLst>
              </a:rPr>
              <a:t>Matthew </a:t>
            </a:r>
            <a:r>
              <a:rPr lang="en-US" sz="3800" dirty="0">
                <a:effectLst>
                  <a:glow rad="228600">
                    <a:srgbClr val="000000"/>
                  </a:glow>
                </a:effectLst>
              </a:rPr>
              <a:t>10:32 </a:t>
            </a:r>
          </a:p>
        </p:txBody>
      </p:sp>
    </p:spTree>
    <p:extLst>
      <p:ext uri="{BB962C8B-B14F-4D97-AF65-F5344CB8AC3E}">
        <p14:creationId xmlns:p14="http://schemas.microsoft.com/office/powerpoint/2010/main" val="189143480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From </a:t>
            </a:r>
            <a:r>
              <a:rPr lang="en-US" sz="3800" i="1" dirty="0">
                <a:effectLst>
                  <a:glow rad="228600">
                    <a:srgbClr val="000000"/>
                  </a:glow>
                </a:effectLst>
              </a:rPr>
              <a:t>that time Jesus began to preach and to say, "Repent, for the kingdom of heaven is at hand</a:t>
            </a:r>
            <a:r>
              <a:rPr lang="en-US" sz="3800" i="1" dirty="0" smtClean="0">
                <a:effectLst>
                  <a:glow rad="228600">
                    <a:srgbClr val="000000"/>
                  </a:glow>
                </a:effectLst>
              </a:rPr>
              <a:t>."</a:t>
            </a:r>
            <a:r>
              <a:rPr lang="en-US" sz="3800" i="1" dirty="0">
                <a:effectLst>
                  <a:glow rad="228600">
                    <a:srgbClr val="000000"/>
                  </a:glow>
                </a:effectLst>
              </a:rPr>
              <a:t> </a:t>
            </a:r>
            <a:r>
              <a:rPr lang="en-US" sz="3800" i="1" dirty="0" smtClean="0">
                <a:effectLst>
                  <a:glow rad="228600">
                    <a:srgbClr val="000000"/>
                  </a:glow>
                </a:effectLst>
              </a:rPr>
              <a:t>				</a:t>
            </a:r>
            <a:r>
              <a:rPr lang="en-US" sz="3800" dirty="0" smtClean="0">
                <a:effectLst>
                  <a:glow rad="228600">
                    <a:srgbClr val="000000"/>
                  </a:glow>
                </a:effectLst>
              </a:rPr>
              <a:t>												Matthew </a:t>
            </a:r>
            <a:r>
              <a:rPr lang="en-US" sz="3800" dirty="0">
                <a:effectLst>
                  <a:glow rad="228600">
                    <a:srgbClr val="000000"/>
                  </a:glow>
                </a:effectLst>
              </a:rPr>
              <a:t>4:17 </a:t>
            </a:r>
          </a:p>
        </p:txBody>
      </p:sp>
    </p:spTree>
    <p:extLst>
      <p:ext uri="{BB962C8B-B14F-4D97-AF65-F5344CB8AC3E}">
        <p14:creationId xmlns:p14="http://schemas.microsoft.com/office/powerpoint/2010/main" val="78659560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Jesus Said:</a:t>
            </a:r>
            <a:endParaRPr lang="en-US" sz="6600" b="1" dirty="0">
              <a:effectLst>
                <a:glow rad="228600">
                  <a:srgbClr val="000000"/>
                </a:glow>
              </a:effectLst>
            </a:endParaRPr>
          </a:p>
        </p:txBody>
      </p:sp>
      <p:sp>
        <p:nvSpPr>
          <p:cNvPr id="3" name="Content Placeholder 2"/>
          <p:cNvSpPr>
            <a:spLocks noGrp="1"/>
          </p:cNvSpPr>
          <p:nvPr>
            <p:ph idx="1"/>
          </p:nvPr>
        </p:nvSpPr>
        <p:spPr>
          <a:xfrm>
            <a:off x="228600" y="1200150"/>
            <a:ext cx="8763000" cy="4019550"/>
          </a:xfrm>
        </p:spPr>
        <p:txBody>
          <a:bodyPr>
            <a:normAutofit/>
          </a:bodyPr>
          <a:lstStyle/>
          <a:p>
            <a:pPr marL="0" indent="0">
              <a:buNone/>
            </a:pPr>
            <a:r>
              <a:rPr lang="en-US" sz="3800" i="1" dirty="0" smtClean="0">
                <a:effectLst>
                  <a:glow rad="228600">
                    <a:srgbClr val="000000"/>
                  </a:glow>
                </a:effectLst>
              </a:rPr>
              <a:t>And He said to them……."He </a:t>
            </a:r>
            <a:r>
              <a:rPr lang="en-US" sz="3800" i="1" dirty="0">
                <a:effectLst>
                  <a:glow rad="228600">
                    <a:srgbClr val="000000"/>
                  </a:glow>
                </a:effectLst>
              </a:rPr>
              <a:t>who believes and is baptized will be saved; but he who does not believe will be condemned</a:t>
            </a:r>
            <a:r>
              <a:rPr lang="en-US" sz="3800" i="1" dirty="0" smtClean="0">
                <a:effectLst>
                  <a:glow rad="228600">
                    <a:srgbClr val="000000"/>
                  </a:glow>
                </a:effectLst>
              </a:rPr>
              <a:t>.” 							</a:t>
            </a:r>
            <a:r>
              <a:rPr lang="en-US" sz="3800" dirty="0" smtClean="0">
                <a:effectLst>
                  <a:glow rad="228600">
                    <a:srgbClr val="000000"/>
                  </a:glow>
                </a:effectLst>
              </a:rPr>
              <a:t>		Mark 16:15,16 </a:t>
            </a:r>
            <a:endParaRPr lang="en-US" sz="3800" dirty="0">
              <a:effectLst>
                <a:glow rad="228600">
                  <a:srgbClr val="000000"/>
                </a:glow>
              </a:effectLst>
            </a:endParaRPr>
          </a:p>
        </p:txBody>
      </p:sp>
    </p:spTree>
    <p:extLst>
      <p:ext uri="{BB962C8B-B14F-4D97-AF65-F5344CB8AC3E}">
        <p14:creationId xmlns:p14="http://schemas.microsoft.com/office/powerpoint/2010/main" val="279748243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4869909"/>
              </p:ext>
            </p:extLst>
          </p:nvPr>
        </p:nvGraphicFramePr>
        <p:xfrm>
          <a:off x="4419600" y="-2"/>
          <a:ext cx="4724400" cy="5028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2362200">
                  <a:extLst>
                    <a:ext uri="{9D8B030D-6E8A-4147-A177-3AD203B41FA5}">
                      <a16:colId xmlns="" xmlns:a16="http://schemas.microsoft.com/office/drawing/2014/main" val="20000"/>
                    </a:ext>
                  </a:extLst>
                </a:gridCol>
                <a:gridCol w="2362200"/>
              </a:tblGrid>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533636">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Michael Hetzer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228600" y="124434"/>
            <a:ext cx="4038600" cy="4698017"/>
          </a:xfrm>
          <a:prstGeom prst="rect">
            <a:avLst/>
          </a:prstGeom>
          <a:noFill/>
        </p:spPr>
        <p:txBody>
          <a:bodyPr wrap="square">
            <a:spAutoFit/>
          </a:bodyPr>
          <a:lstStyle/>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  1 Corinthians 16:2</a:t>
            </a:r>
          </a:p>
          <a:p>
            <a:pPr algn="just"/>
            <a:r>
              <a:rPr lang="en-US" sz="3200" b="1" i="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On the first day of the week </a:t>
            </a:r>
            <a:r>
              <a:rPr lang="en-US" sz="3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let </a:t>
            </a:r>
            <a:r>
              <a:rPr lang="en-US" sz="3200" b="1" i="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each one of you lay something aside, storing up as he may prosper, that there be no collections when I come</a:t>
            </a: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a:t>
            </a:r>
          </a:p>
          <a:p>
            <a:pPr algn="ctr"/>
            <a:endPar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a:p>
            <a:pPr algn="ct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a:p>
            <a:pPr algn="ctr"/>
            <a:r>
              <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A collection </a:t>
            </a: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basket </a:t>
            </a:r>
          </a:p>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is in the foyer</a:t>
            </a:r>
            <a:endParaRPr lang="en-US" sz="2400" dirty="0">
              <a:solidFill>
                <a:schemeClr val="tx1"/>
              </a:solidFill>
              <a:latin typeface="+mn-lt"/>
            </a:endParaRPr>
          </a:p>
        </p:txBody>
      </p:sp>
    </p:spTree>
    <p:extLst>
      <p:ext uri="{BB962C8B-B14F-4D97-AF65-F5344CB8AC3E}">
        <p14:creationId xmlns:p14="http://schemas.microsoft.com/office/powerpoint/2010/main" val="55551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07092"/>
            <a:ext cx="9143999" cy="1032206"/>
          </a:xfrm>
          <a:prstGeom prst="rect">
            <a:avLst/>
          </a:prstGeom>
          <a:noFill/>
        </p:spPr>
        <p:txBody>
          <a:bodyPr wrap="square" lIns="91440" tIns="45720" rIns="91440" bIns="45720">
            <a:spAutoFit/>
          </a:bodyPr>
          <a:lstStyle/>
          <a:p>
            <a:pPr algn="ctr"/>
            <a:r>
              <a:rPr lang="en-US" sz="7000" b="1"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Hosea 4:1-11</a:t>
            </a:r>
            <a:endParaRPr lang="en-US" sz="7000" dirty="0" smtClean="0">
              <a:solidFill>
                <a:schemeClr val="tx1"/>
              </a:solidFill>
              <a:effectLst>
                <a:glow rad="228600">
                  <a:srgbClr val="000000"/>
                </a:glow>
              </a:effectLst>
              <a:latin typeface="+mn-lt"/>
            </a:endParaRP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Luke 14:16-24</a:t>
            </a: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Matthew 10:32-33</a:t>
            </a:r>
          </a:p>
          <a:p>
            <a:pPr marL="0" indent="0">
              <a:buNone/>
            </a:pP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Are we guilty of forgetting God?</a:t>
            </a:r>
          </a:p>
          <a:p>
            <a:pPr marL="0" indent="0">
              <a:buNone/>
            </a:pP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God’s Judgment</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
        <p:nvSpPr>
          <p:cNvPr id="2" name="Rounded Rectangle 1"/>
          <p:cNvSpPr/>
          <p:nvPr/>
        </p:nvSpPr>
        <p:spPr>
          <a:xfrm>
            <a:off x="457200" y="2343150"/>
            <a:ext cx="8305800" cy="25146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would it look like if God gave you what you gave God?</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2048475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Blessings of our lives</a:t>
            </a: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	Matthew 6:31-33</a:t>
            </a: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God asks for a return on that blessing</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2 Corinthians 9:6-8</a:t>
            </a:r>
            <a:r>
              <a:rPr lang="en-US" sz="3800" b="1" dirty="0">
                <a:ln w="9525">
                  <a:solidFill>
                    <a:schemeClr val="bg1"/>
                  </a:solidFill>
                  <a:prstDash val="solid"/>
                </a:ln>
                <a:effectLst>
                  <a:outerShdw blurRad="12700" dist="38100" dir="2700000" algn="tl" rotWithShape="0">
                    <a:schemeClr val="bg1">
                      <a:lumMod val="50000"/>
                    </a:schemeClr>
                  </a:outerShdw>
                </a:effectLst>
              </a:rPr>
              <a:t>	</a:t>
            </a: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What if God blessed by your measure?</a:t>
            </a: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endParaRPr lang="en-US" sz="3800" dirty="0"/>
          </a:p>
          <a:p>
            <a:pPr marL="0" indent="0">
              <a:buNone/>
            </a:pP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Giving and Receiving</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853263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Prayer and supplications </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Philippians 4:6</a:t>
            </a: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God asks for our attention to Him</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2 Timothy 2:15</a:t>
            </a:r>
          </a:p>
          <a:p>
            <a:pPr marL="0" indent="0">
              <a:buNone/>
            </a:pP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What if He listened to us as we to Him?</a:t>
            </a: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Giving and Receiving</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55094965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Desire for intercession</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James 3:13-15</a:t>
            </a: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God asks for our spiritual sacrifices</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1 Peter 2:5</a:t>
            </a:r>
          </a:p>
          <a:p>
            <a:pPr marL="0" indent="0">
              <a:buNone/>
            </a:pP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What if He gave as He received?</a:t>
            </a: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Giving and Receiving</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366575025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God’s love’s us more than we love Him!</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Romans 5:5-10</a:t>
            </a:r>
          </a:p>
          <a:p>
            <a:pPr marL="0" indent="0">
              <a:buNone/>
            </a:pPr>
            <a:endParaRPr lang="en-US" sz="38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But He does expect that we love in return</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r>
              <a:rPr lang="en-US" sz="3800" b="1" dirty="0" smtClean="0">
                <a:ln w="9525">
                  <a:solidFill>
                    <a:schemeClr val="bg1"/>
                  </a:solidFill>
                  <a:prstDash val="solid"/>
                </a:ln>
                <a:effectLst>
                  <a:outerShdw blurRad="12700" dist="38100" dir="2700000" algn="tl" rotWithShape="0">
                    <a:schemeClr val="bg1">
                      <a:lumMod val="50000"/>
                    </a:schemeClr>
                  </a:outerShdw>
                </a:effectLst>
              </a:rPr>
              <a:t>1 John 5:1-3</a:t>
            </a:r>
          </a:p>
          <a:p>
            <a:pPr marL="0" indent="0">
              <a:buNone/>
            </a:pPr>
            <a:r>
              <a:rPr lang="en-US" sz="3800" b="1" dirty="0">
                <a:ln w="9525">
                  <a:solidFill>
                    <a:schemeClr val="bg1"/>
                  </a:solidFill>
                  <a:prstDash val="solid"/>
                </a:ln>
                <a:effectLst>
                  <a:outerShdw blurRad="12700" dist="38100" dir="2700000" algn="tl" rotWithShape="0">
                    <a:schemeClr val="bg1">
                      <a:lumMod val="50000"/>
                    </a:schemeClr>
                  </a:outerShdw>
                </a:effectLst>
              </a:rPr>
              <a:t>	</a:t>
            </a: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The Good News</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51318302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lgn="just">
              <a:buNone/>
            </a:pPr>
            <a:r>
              <a:rPr lang="en-US" sz="3800" b="1" dirty="0" smtClean="0">
                <a:ln w="9525">
                  <a:solidFill>
                    <a:schemeClr val="bg1"/>
                  </a:solidFill>
                  <a:prstDash val="solid"/>
                </a:ln>
                <a:effectLst>
                  <a:outerShdw blurRad="12700" dist="38100" dir="2700000" algn="tl" rotWithShape="0">
                    <a:schemeClr val="bg1">
                      <a:lumMod val="50000"/>
                    </a:schemeClr>
                  </a:outerShdw>
                </a:effectLst>
              </a:rPr>
              <a:t>"</a:t>
            </a:r>
            <a:r>
              <a:rPr lang="en-US" sz="3800" b="1" i="1" dirty="0">
                <a:ln w="9525">
                  <a:solidFill>
                    <a:schemeClr val="bg1"/>
                  </a:solidFill>
                  <a:prstDash val="solid"/>
                </a:ln>
                <a:effectLst>
                  <a:outerShdw blurRad="12700" dist="38100" dir="2700000" algn="tl" rotWithShape="0">
                    <a:schemeClr val="bg1">
                      <a:lumMod val="50000"/>
                    </a:schemeClr>
                  </a:outerShdw>
                </a:effectLst>
              </a:rPr>
              <a:t>Give, and it will be given to you: good measure, pressed down, shaken together, and running over will be put into your bosom. For with the same measure that you use, it will be measured back to you</a:t>
            </a:r>
            <a:r>
              <a:rPr lang="en-US" sz="3800" b="1" dirty="0" smtClean="0">
                <a:ln w="9525">
                  <a:solidFill>
                    <a:schemeClr val="bg1"/>
                  </a:solidFill>
                  <a:prstDash val="solid"/>
                </a:ln>
                <a:effectLst>
                  <a:outerShdw blurRad="12700" dist="38100" dir="2700000" algn="tl" rotWithShape="0">
                    <a:schemeClr val="bg1">
                      <a:lumMod val="50000"/>
                    </a:schemeClr>
                  </a:outerShdw>
                </a:effectLst>
              </a:rPr>
              <a:t>.“ 								Luke </a:t>
            </a:r>
            <a:r>
              <a:rPr lang="en-US" sz="3800" b="1" dirty="0">
                <a:ln w="9525">
                  <a:solidFill>
                    <a:schemeClr val="bg1"/>
                  </a:solidFill>
                  <a:prstDash val="solid"/>
                </a:ln>
                <a:effectLst>
                  <a:outerShdw blurRad="12700" dist="38100" dir="2700000" algn="tl" rotWithShape="0">
                    <a:schemeClr val="bg1">
                      <a:lumMod val="50000"/>
                    </a:schemeClr>
                  </a:outerShdw>
                </a:effectLst>
              </a:rPr>
              <a:t>6:38 </a:t>
            </a:r>
            <a:endParaRPr lang="en-US" sz="3800" dirty="0" smtClean="0"/>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The Good News</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5073994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259258</TotalTime>
  <Words>995</Words>
  <Application>Microsoft Office PowerPoint</Application>
  <PresentationFormat>On-screen Show (16:9)</PresentationFormat>
  <Paragraphs>117</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Bell MT</vt:lpstr>
      <vt:lpstr>Calibri</vt:lpstr>
      <vt:lpstr>Calibri Light</vt:lpstr>
      <vt:lpstr>Lucida Sans Unicode</vt:lpstr>
      <vt:lpstr>Times New Roman</vt:lpstr>
      <vt:lpstr>Wingdings</vt:lpstr>
      <vt:lpstr>Office Theme</vt:lpstr>
      <vt:lpstr>Welcome!</vt:lpstr>
      <vt:lpstr>PowerPoint Presentation</vt:lpstr>
      <vt:lpstr>PowerPoint Presentation</vt:lpstr>
      <vt:lpstr>God’s Judgment</vt:lpstr>
      <vt:lpstr>Giving and Receiving</vt:lpstr>
      <vt:lpstr>Giving and Receiving</vt:lpstr>
      <vt:lpstr>Giving and Receiving</vt:lpstr>
      <vt:lpstr>The Good News</vt:lpstr>
      <vt:lpstr>The Good News</vt:lpstr>
      <vt:lpstr>Application </vt:lpstr>
      <vt:lpstr>PowerPoint Presentation</vt:lpstr>
      <vt:lpstr>The Love of God</vt:lpstr>
      <vt:lpstr>Jesus Said:</vt:lpstr>
      <vt:lpstr>Jesus Said:</vt:lpstr>
      <vt:lpstr>Jesus Said:</vt:lpstr>
      <vt:lpstr>Jesus Said: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1117</cp:revision>
  <dcterms:modified xsi:type="dcterms:W3CDTF">2021-04-08T20:38:38Z</dcterms:modified>
</cp:coreProperties>
</file>